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Permanent Marker"/>
      <p:regular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regular.fntdata"/><Relationship Id="rId41" Type="http://schemas.openxmlformats.org/officeDocument/2006/relationships/font" Target="fonts/PermanentMarker-regular.fntdata"/><Relationship Id="rId22" Type="http://schemas.openxmlformats.org/officeDocument/2006/relationships/slide" Target="slides/slide17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cfee6d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2cfee6d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cfee6d9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2cfee6d9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fe6a1ce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fe6a1ce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fe6a1ce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fe6a1ce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e6a1ce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e6a1c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fe6a1ce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fe6a1ce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7686e701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7686e701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e6a1ce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fe6a1ce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fe6a1ced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fe6a1ced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e6a1ce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fe6a1ce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cfee6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cfee6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fe6a1ce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fe6a1ce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fe6a1ced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fe6a1ced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686e701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686e701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686e701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686e701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e6a1ced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e6a1ced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e6a1ced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e6a1ce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7686e701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7686e701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fe6a1ce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fe6a1ce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e6a1ce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e6a1ce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e6a1ced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e6a1ced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7686e701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7686e70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e6a1ce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fe6a1ce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e6a1ced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e6a1ced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7686e70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7686e70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686e701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686e70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7686e701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7686e701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686e70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686e70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cfee6d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cfee6d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2cfee6d9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2cfee6d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achinelearningmastery.com/a-tour-of-machine-learning-algorithm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_Y3M0zwbRnEwbSwkcWacRHy5fsuOC6s8?authuser=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mJHPACX7H3EcsSfajDl58JNcEujKcQH7?authuser=1#scrollTo=kuCp3_2CaB1O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yashuseth.blog/2019/06/12/bert-explained-faqs-understand-bert-working/" TargetMode="External"/><Relationship Id="rId4" Type="http://schemas.openxmlformats.org/officeDocument/2006/relationships/hyperlink" Target="https://www.analyticsvidhya.com/blog/2019/06/understanding-transformers-nlp-state-of-the-art-models/" TargetMode="External"/><Relationship Id="rId5" Type="http://schemas.openxmlformats.org/officeDocument/2006/relationships/hyperlink" Target="https://www.slideshare.net/minhpqn/bert-pretraining-of-deep-bidirectional-transformers-for-language-understanding-126429863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lab.research.google.com/drive/1EGVpsDUmKjSmrtZcHzWysDzdeEhGbHRK?authuser=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hyperlink" Target="https://www.youtube.com/watch?v=O5xeyoRL95U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710.08864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algumas técnicas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20895" r="20426" t="0"/>
          <a:stretch/>
        </p:blipFill>
        <p:spPr>
          <a:xfrm>
            <a:off x="840325" y="935000"/>
            <a:ext cx="7202826" cy="315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validação cruzada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8424" r="0" t="0"/>
          <a:stretch/>
        </p:blipFill>
        <p:spPr>
          <a:xfrm>
            <a:off x="516325" y="1371600"/>
            <a:ext cx="8094272" cy="272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XGBOOST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7" y="1491950"/>
            <a:ext cx="4679998" cy="32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5305925" y="1552150"/>
            <a:ext cx="33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 fruta de tamanho médio,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3/6 = 50%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3/5 = 60%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3+5/13 = 8/13 = 62%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5305925" y="1552150"/>
            <a:ext cx="352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 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fruta de tamanho médio, vermelha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ou amarela</a:t>
            </a:r>
            <a:endParaRPr sz="1800">
              <a:solidFill>
                <a:srgbClr val="990000"/>
              </a:solidFill>
              <a:highlight>
                <a:srgbClr val="F4CCCC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4/9 = 44%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4/5 = 80%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3+4/13 = 7/13 = 54%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91925"/>
            <a:ext cx="4679999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480725"/>
            <a:ext cx="4679999" cy="32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307400" y="1534275"/>
            <a:ext cx="352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3. 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fruta de tamanho médio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de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 até 4 cm de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diâmetro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</a:t>
            </a: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 2/3 = 67%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2/5 = 40%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2+7/13 = 9/13 = 69% 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" name="Google Shape;149;p26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métrica f 1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00" y="1089950"/>
            <a:ext cx="4700775" cy="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/>
        </p:nvSpPr>
        <p:spPr>
          <a:xfrm>
            <a:off x="568375" y="2237250"/>
            <a:ext cx="23625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 fruta de tamanho médio,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3/6 = 0.5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3/5 = 0.6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55%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3263575" y="2207550"/>
            <a:ext cx="24153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 fruta de tamanho médio, vermelha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ou amarela</a:t>
            </a:r>
            <a:endParaRPr sz="1800">
              <a:solidFill>
                <a:srgbClr val="990000"/>
              </a:solidFill>
              <a:highlight>
                <a:srgbClr val="F4CCCC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4/9 = 0.4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4/5 = 0.8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53%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6134525" y="2202575"/>
            <a:ext cx="30735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3. fruta de tamanho médio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de até 4 cm de diâmetro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2/3 = 0.67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2/5 = 0.4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5052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31722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60678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3886200" y="3810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certinho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2209800" y="228600"/>
            <a:ext cx="172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sobre-ajuste (overfit)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5181600" y="152400"/>
            <a:ext cx="1849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sub-ajuste (underfit)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150" y="1235925"/>
            <a:ext cx="1124650" cy="3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781" y="1223162"/>
            <a:ext cx="1202948" cy="369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7175" y="1146950"/>
            <a:ext cx="1217184" cy="3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1600200" y="9906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regressão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524000" y="2209800"/>
            <a:ext cx="1434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classificação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600200" y="3429000"/>
            <a:ext cx="1815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deep lovings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25" y="999525"/>
            <a:ext cx="48768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erro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672900" y="20912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certinho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672900" y="2943300"/>
            <a:ext cx="3316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sobre-ajuste (overfit)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672900" y="920200"/>
            <a:ext cx="327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sub-ajuste (underfit)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685800" y="1273200"/>
            <a:ext cx="37332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alto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próximo ao erro de teste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viés alto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685800" y="2362200"/>
            <a:ext cx="5270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um pouco menor que erro de teste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685800" y="3276600"/>
            <a:ext cx="44349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baixo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muito menor que erro de teste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variância alta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4857150" y="299125"/>
            <a:ext cx="2900400" cy="7878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treinar mais</a:t>
            </a:r>
            <a:b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adicionar mais features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tornar modelo mais complexo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4407150" y="3538900"/>
            <a:ext cx="2029800" cy="5619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fazer regularização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usar mais dados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3" name="Google Shape;193;p30"/>
          <p:cNvSpPr/>
          <p:nvPr/>
        </p:nvSpPr>
        <p:spPr>
          <a:xfrm rot="1701415">
            <a:off x="3354522" y="637822"/>
            <a:ext cx="1350149" cy="818396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30"/>
          <p:cNvSpPr/>
          <p:nvPr/>
        </p:nvSpPr>
        <p:spPr>
          <a:xfrm rot="1701415">
            <a:off x="4775389" y="1002214"/>
            <a:ext cx="46728" cy="200868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Google Shape;195;p30"/>
          <p:cNvSpPr/>
          <p:nvPr/>
        </p:nvSpPr>
        <p:spPr>
          <a:xfrm rot="1701415">
            <a:off x="4671044" y="992510"/>
            <a:ext cx="129819" cy="59523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Google Shape;196;p30"/>
          <p:cNvSpPr/>
          <p:nvPr/>
        </p:nvSpPr>
        <p:spPr>
          <a:xfrm rot="1242205">
            <a:off x="2839296" y="3919094"/>
            <a:ext cx="1734014" cy="320397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Google Shape;197;p30"/>
          <p:cNvSpPr/>
          <p:nvPr/>
        </p:nvSpPr>
        <p:spPr>
          <a:xfrm rot="920634">
            <a:off x="4520398" y="4211037"/>
            <a:ext cx="53436" cy="160328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Google Shape;198;p30"/>
          <p:cNvSpPr/>
          <p:nvPr/>
        </p:nvSpPr>
        <p:spPr>
          <a:xfrm rot="168475">
            <a:off x="4408232" y="4210432"/>
            <a:ext cx="148457" cy="47510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895450"/>
            <a:ext cx="445770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viés e variÂncia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4294967295" type="ctrTitle"/>
          </p:nvPr>
        </p:nvSpPr>
        <p:spPr>
          <a:xfrm>
            <a:off x="311700" y="515975"/>
            <a:ext cx="85206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valores faltantes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tratamento de variáveis numéricas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tratamento de variáveis categóricas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pipelines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validação cruzada ou cross validation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xgboost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3400"/>
              <a:buFont typeface="Permanent Marker"/>
              <a:buChar char="-"/>
            </a:pPr>
            <a:r>
              <a:rPr lang="pt-BR" sz="34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vazamento de dados ou data leakage</a:t>
            </a:r>
            <a:endParaRPr sz="34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/>
        </p:nvSpPr>
        <p:spPr>
          <a:xfrm>
            <a:off x="311700" y="3997575"/>
            <a:ext cx="4394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Tour </a:t>
            </a:r>
            <a:r>
              <a:rPr lang="pt-BR"/>
              <a:t>vários algoritmos: </a:t>
            </a:r>
            <a:r>
              <a:rPr lang="pt-BR" sz="1100" u="sng">
                <a:solidFill>
                  <a:schemeClr val="hlink"/>
                </a:solidFill>
                <a:hlinkClick r:id="rId3"/>
              </a:rPr>
              <a:t>https://machinelearningmastery.com/a-tour-of-machine-learning-algorithms/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09600"/>
            <a:ext cx="21907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000" y="669038"/>
            <a:ext cx="22288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075" y="576538"/>
            <a:ext cx="22002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7075" y="152400"/>
            <a:ext cx="2483525" cy="354789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2"/>
          <p:cNvSpPr txBox="1"/>
          <p:nvPr/>
        </p:nvSpPr>
        <p:spPr>
          <a:xfrm>
            <a:off x="6142575" y="3806575"/>
            <a:ext cx="24834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por reforço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385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livros e kdd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980550" y="1952200"/>
            <a:ext cx="4956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https://colab.research.google.com/drive/1_Y3M0zwbRnEwbSwkcWacRHy5fsuOC6s8?authuser=1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processamento de linguagem natural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1000225" y="2883500"/>
            <a:ext cx="381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https://colab.research.google.com/drive/1mJHPACX7H3EcsSfajDl58JNcEujKcQH7?authuser=1#scrollTo=kuCp3_2CaB1O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16142"/>
          <a:stretch/>
        </p:blipFill>
        <p:spPr>
          <a:xfrm>
            <a:off x="959475" y="968925"/>
            <a:ext cx="6819900" cy="39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Mais </a:t>
            </a: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aplicações</a:t>
            </a: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de NLP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/>
        </p:nvSpPr>
        <p:spPr>
          <a:xfrm>
            <a:off x="908475" y="830700"/>
            <a:ext cx="3000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914400" y="1143000"/>
            <a:ext cx="5052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Bidirectional Encoder Representations for Transformers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1023750" y="1486075"/>
            <a:ext cx="3508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https://yashuseth.blog/2019/06/12/bert-explained-faqs-understand-bert-working/</a:t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908475" y="2571750"/>
            <a:ext cx="30000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https://www.analyticsvidhya.com/blog/2019/06/understanding-transformers-nlp-state-of-the-art-models/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5003150" y="2485950"/>
            <a:ext cx="30000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Slides sobre BERT: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https://www.slideshare.net/minhpqn/bert-pretraining-of-deep-bidirectional-transformers-for-language-understanding-126429863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 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profunda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1036600" y="2904300"/>
            <a:ext cx="41679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https://colab.research.google.com/drive/1EGVpsDUmKjSmrtZcHzWysDzdeEhGbHRK?authuser=1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1" y="418675"/>
            <a:ext cx="6807900" cy="4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7412100" y="2439425"/>
            <a:ext cx="1527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 MIT: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https://www.youtube.com/watch?v=O5xeyoRL95U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50" y="373575"/>
            <a:ext cx="6543324" cy="4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0" y="504512"/>
            <a:ext cx="6330925" cy="41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1758" r="0" t="2458"/>
          <a:stretch/>
        </p:blipFill>
        <p:spPr>
          <a:xfrm>
            <a:off x="2417725" y="865925"/>
            <a:ext cx="6498549" cy="4277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186975"/>
            <a:ext cx="30705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Pesquisadora, professora e cientista de dados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/>
        </p:nvSpPr>
        <p:spPr>
          <a:xfrm>
            <a:off x="563600" y="3396250"/>
            <a:ext cx="30000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One pixel attack paper: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https://arxiv.org/abs/1710.08864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25" y="533400"/>
            <a:ext cx="5725700" cy="2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499" y="576749"/>
            <a:ext cx="1675475" cy="192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/>
        </p:nvSpPr>
        <p:spPr>
          <a:xfrm>
            <a:off x="533400" y="533400"/>
            <a:ext cx="3000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Successful one-pixel attacks were shown to grow its influence throughout the layers, culminating in a strong and spread influence in the last layers. 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paper: Understanding the One-pixel Attack: Propagation Maps and Locality Analysis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00" y="228600"/>
            <a:ext cx="52006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82775"/>
            <a:ext cx="4693762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562" y="1882775"/>
            <a:ext cx="2722034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186975"/>
            <a:ext cx="30705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thriller?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25" y="1408696"/>
            <a:ext cx="1889075" cy="1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212750" y="1059575"/>
            <a:ext cx="101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IBM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000" y="1535013"/>
            <a:ext cx="1606325" cy="16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18" y="3188425"/>
            <a:ext cx="2273904" cy="13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137000" y="2703700"/>
            <a:ext cx="1786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MIT GSL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72200" y="3869425"/>
            <a:ext cx="1505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ALURA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38" y="366500"/>
            <a:ext cx="145732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5610675" y="1047600"/>
            <a:ext cx="17862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artes plásticas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5100350" y="2239200"/>
            <a:ext cx="2274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filosofia</a:t>
            </a:r>
            <a:b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matemática</a:t>
            </a:r>
            <a:endParaRPr/>
          </a:p>
        </p:txBody>
      </p:sp>
      <p:sp>
        <p:nvSpPr>
          <p:cNvPr id="89" name="Google Shape;89;p17"/>
          <p:cNvSpPr txBox="1"/>
          <p:nvPr>
            <p:ph idx="4294967295" type="ctrTitle"/>
          </p:nvPr>
        </p:nvSpPr>
        <p:spPr>
          <a:xfrm>
            <a:off x="311700" y="134975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4947950" y="3789600"/>
            <a:ext cx="2274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sistemas de informação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8425" y="3516825"/>
            <a:ext cx="1505100" cy="1505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157200" y="4508425"/>
            <a:ext cx="16062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Hekima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787375" y="1736550"/>
            <a:ext cx="48606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twitter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@cassiasamp</a:t>
            </a:r>
            <a:endParaRPr sz="2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linkedin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github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311700" y="134975"/>
            <a:ext cx="8520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75" y="1295975"/>
            <a:ext cx="20955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Esquenta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31975"/>
            <a:ext cx="7840649" cy="42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árvore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00" y="532675"/>
            <a:ext cx="6789425" cy="44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florestas randômicas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